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Playfair Display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Roboto Condensed Light"/>
      <p:regular r:id="rId38"/>
      <p:bold r:id="rId39"/>
      <p:italic r:id="rId40"/>
      <p:boldItalic r:id="rId41"/>
    </p:embeddedFont>
    <p:embeddedFont>
      <p:font typeface="Squada One"/>
      <p:regular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8906B3-9889-4495-B74F-4289E5954598}">
  <a:tblStyle styleId="{C48906B3-9889-4495-B74F-4289E59545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italic.fntdata"/><Relationship Id="rId20" Type="http://schemas.openxmlformats.org/officeDocument/2006/relationships/slide" Target="slides/slide14.xml"/><Relationship Id="rId42" Type="http://schemas.openxmlformats.org/officeDocument/2006/relationships/font" Target="fonts/SquadaOne-regular.fntdata"/><Relationship Id="rId41" Type="http://schemas.openxmlformats.org/officeDocument/2006/relationships/font" Target="fonts/RobotoCondensedLight-boldItalic.fntdata"/><Relationship Id="rId22" Type="http://schemas.openxmlformats.org/officeDocument/2006/relationships/slide" Target="slides/slide16.xml"/><Relationship Id="rId44" Type="http://schemas.openxmlformats.org/officeDocument/2006/relationships/font" Target="fonts/Oswald-bold.fntdata"/><Relationship Id="rId21" Type="http://schemas.openxmlformats.org/officeDocument/2006/relationships/slide" Target="slides/slide15.xml"/><Relationship Id="rId43" Type="http://schemas.openxmlformats.org/officeDocument/2006/relationships/font" Target="fonts/Oswald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bold.fntdata"/><Relationship Id="rId30" Type="http://schemas.openxmlformats.org/officeDocument/2006/relationships/font" Target="fonts/PlayfairDisplay-regular.fntdata"/><Relationship Id="rId11" Type="http://schemas.openxmlformats.org/officeDocument/2006/relationships/slide" Target="slides/slide5.xml"/><Relationship Id="rId33" Type="http://schemas.openxmlformats.org/officeDocument/2006/relationships/font" Target="fonts/PlayfairDisplay-boldItalic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RobotoCondensedLight-bold.fntdata"/><Relationship Id="rId16" Type="http://schemas.openxmlformats.org/officeDocument/2006/relationships/slide" Target="slides/slide10.xml"/><Relationship Id="rId38" Type="http://schemas.openxmlformats.org/officeDocument/2006/relationships/font" Target="fonts/RobotoCondensed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b6f618f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b6f618f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b42958533_2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b42958533_2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b4b5ae74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b4b5ae74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b4b5ae74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b4b5ae74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b42958533_2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b42958533_2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4295853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4295853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b6f618f5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b6f618f5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b42958533_2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b42958533_2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b42958533_2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b42958533_2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b6f618f54_3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b6f618f54_3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b4295853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b4295853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b42958533_2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b42958533_2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b42958533_5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b42958533_5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42958533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42958533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b42958533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b42958533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b4295853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b4295853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b42958533_2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b42958533_2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b42958533_2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b42958533_2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uDzFj_zgtDkuvl32neEHeLo1WGZz0BRI/view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2"/>
            <a:ext cx="55303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666300" y="2803250"/>
            <a:ext cx="3133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Vinay Lalwani</a:t>
            </a:r>
            <a:endParaRPr sz="1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rgbClr val="FFFFFF"/>
                </a:solidFill>
              </a:rPr>
              <a:t>Navdeep Singh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Apurva Punyala</a:t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Bhavana Kaushik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191" y="682925"/>
            <a:ext cx="1892367" cy="155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34F5C"/>
                </a:solidFill>
              </a:rPr>
              <a:t>Coronaphobia:</a:t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79" name="Google Shape;179;p22"/>
          <p:cNvSpPr txBox="1"/>
          <p:nvPr/>
        </p:nvSpPr>
        <p:spPr>
          <a:xfrm>
            <a:off x="2381150" y="492875"/>
            <a:ext cx="234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900">
                <a:solidFill>
                  <a:schemeClr val="dk2"/>
                </a:solidFill>
              </a:rPr>
              <a:t>Fear vs Facts</a:t>
            </a:r>
            <a:r>
              <a:rPr lang="en-GB" sz="1500">
                <a:solidFill>
                  <a:schemeClr val="dk2"/>
                </a:solidFill>
              </a:rPr>
              <a:t> 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0" name="Google Shape;180;p22" title="CORONA2 ‐ Made with Clipchamp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488" y="1127975"/>
            <a:ext cx="5149025" cy="35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Proposing a mobile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Focuses on current excessive use of technology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Features include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Map feature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Hotel and tourist deals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Ability to book hotels in </a:t>
            </a:r>
            <a:r>
              <a:rPr lang="en-GB"/>
              <a:t>collaboration</a:t>
            </a:r>
            <a:r>
              <a:rPr lang="en-GB"/>
              <a:t> with local travel search engines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Social feature to share photos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87" name="Google Shape;18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STEP 2: Promotion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00" y="189375"/>
            <a:ext cx="2238375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675" y="228600"/>
            <a:ext cx="2276475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750" y="152400"/>
            <a:ext cx="230505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2400"/>
            <a:ext cx="2352675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313" y="152388"/>
            <a:ext cx="228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975" y="123825"/>
            <a:ext cx="2314575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Influx of travellers expected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Make use of Robotic Process Automation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Allows for automation of data entry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Removes chance of human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Automation allows for industry to handle more </a:t>
            </a:r>
            <a:r>
              <a:rPr lang="en-GB"/>
              <a:t>populous</a:t>
            </a:r>
            <a:r>
              <a:rPr lang="en-GB"/>
              <a:t> influx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Check-in using the App proposed can tackle Queuing issues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Kiosks can provide with keys for guest check-ins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No human interaction needed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Can also work with Airport Queuing issues</a:t>
            </a: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STEP 3: Sustenance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Timeline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3863224" y="695275"/>
            <a:ext cx="154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NOW</a:t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3393459" y="999236"/>
            <a:ext cx="1540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Market Research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6567168" y="2067402"/>
            <a:ext cx="1659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June  2021</a:t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6523839" y="2265616"/>
            <a:ext cx="1410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Advertising and Removing fear of Covid in travellers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1258718" y="2148293"/>
            <a:ext cx="2031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       </a:t>
            </a: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September</a:t>
            </a: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 2021</a:t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592129" y="3441659"/>
            <a:ext cx="1406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July 2022</a:t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2781046" y="2165103"/>
            <a:ext cx="1423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 the app through a pilot program </a:t>
            </a:r>
            <a:r>
              <a:rPr lang="en-GB" sz="13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13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592050" y="3714291"/>
            <a:ext cx="1406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Return to pre-COVID </a:t>
            </a:r>
            <a:r>
              <a:rPr lang="en-GB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136366" y="3287617"/>
            <a:ext cx="1891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3 years from now </a:t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4288766" y="3561481"/>
            <a:ext cx="1406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Ability to maintain the new influx of travel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>
            <a:off x="4139241" y="1398675"/>
            <a:ext cx="0" cy="217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225" name="Google Shape;225;p27"/>
          <p:cNvCxnSpPr/>
          <p:nvPr/>
        </p:nvCxnSpPr>
        <p:spPr>
          <a:xfrm rot="10800000">
            <a:off x="6257575" y="2482795"/>
            <a:ext cx="233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226" name="Google Shape;226;p27"/>
          <p:cNvCxnSpPr/>
          <p:nvPr/>
        </p:nvCxnSpPr>
        <p:spPr>
          <a:xfrm>
            <a:off x="3035611" y="2874224"/>
            <a:ext cx="0" cy="217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227" name="Google Shape;227;p27"/>
          <p:cNvCxnSpPr/>
          <p:nvPr/>
        </p:nvCxnSpPr>
        <p:spPr>
          <a:xfrm rot="10800000">
            <a:off x="1770950" y="3962802"/>
            <a:ext cx="233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28" name="Google Shape;228;p27"/>
          <p:cNvCxnSpPr/>
          <p:nvPr/>
        </p:nvCxnSpPr>
        <p:spPr>
          <a:xfrm>
            <a:off x="4957738" y="4353856"/>
            <a:ext cx="0" cy="217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229" name="Google Shape;229;p27"/>
          <p:cNvSpPr/>
          <p:nvPr/>
        </p:nvSpPr>
        <p:spPr>
          <a:xfrm>
            <a:off x="3150758" y="2609153"/>
            <a:ext cx="2999681" cy="654037"/>
          </a:xfrm>
          <a:custGeom>
            <a:rect b="b" l="l" r="r" t="t"/>
            <a:pathLst>
              <a:path extrusionOk="0" h="36518" w="18710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27"/>
          <p:cNvGrpSpPr/>
          <p:nvPr/>
        </p:nvGrpSpPr>
        <p:grpSpPr>
          <a:xfrm>
            <a:off x="2023831" y="1616393"/>
            <a:ext cx="4214249" cy="3245210"/>
            <a:chOff x="2755368" y="2081285"/>
            <a:chExt cx="3633286" cy="2504793"/>
          </a:xfrm>
        </p:grpSpPr>
        <p:sp>
          <p:nvSpPr>
            <p:cNvPr id="231" name="Google Shape;231;p27"/>
            <p:cNvSpPr/>
            <p:nvPr/>
          </p:nvSpPr>
          <p:spPr>
            <a:xfrm rot="5400000">
              <a:off x="4466820" y="2096197"/>
              <a:ext cx="223883" cy="194059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 rot="5400000">
              <a:off x="6179683" y="2644038"/>
              <a:ext cx="223883" cy="194059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 rot="5400000">
              <a:off x="5172477" y="4377108"/>
              <a:ext cx="223883" cy="194059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 rot="5400000">
              <a:off x="2740456" y="3795400"/>
              <a:ext cx="223883" cy="194059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 rot="5400000">
              <a:off x="3515302" y="3230699"/>
              <a:ext cx="223883" cy="194059"/>
            </a:xfrm>
            <a:custGeom>
              <a:rect b="b" l="l" r="r" t="t"/>
              <a:pathLst>
                <a:path extrusionOk="0"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" name="Google Shape;236;p27"/>
            <p:cNvGrpSpPr/>
            <p:nvPr/>
          </p:nvGrpSpPr>
          <p:grpSpPr>
            <a:xfrm>
              <a:off x="2827597" y="2174550"/>
              <a:ext cx="3480388" cy="2318349"/>
              <a:chOff x="2827597" y="2174550"/>
              <a:chExt cx="3480388" cy="2318349"/>
            </a:xfrm>
          </p:grpSpPr>
          <p:sp>
            <p:nvSpPr>
              <p:cNvPr id="237" name="Google Shape;237;p27"/>
              <p:cNvSpPr/>
              <p:nvPr/>
            </p:nvSpPr>
            <p:spPr>
              <a:xfrm>
                <a:off x="2914725" y="2174550"/>
                <a:ext cx="1566831" cy="3739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7"/>
              <p:cNvSpPr/>
              <p:nvPr/>
            </p:nvSpPr>
            <p:spPr>
              <a:xfrm>
                <a:off x="4323653" y="4455510"/>
                <a:ext cx="863877" cy="37390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7"/>
              <p:cNvSpPr/>
              <p:nvPr/>
            </p:nvSpPr>
            <p:spPr>
              <a:xfrm>
                <a:off x="2827597" y="3988087"/>
                <a:ext cx="1775984" cy="504770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7"/>
              <p:cNvSpPr/>
              <p:nvPr/>
            </p:nvSpPr>
            <p:spPr>
              <a:xfrm>
                <a:off x="2830597" y="3315031"/>
                <a:ext cx="699543" cy="49054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5381564" y="4455510"/>
                <a:ext cx="863877" cy="37390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2" name="Google Shape;242;p27"/>
              <p:cNvGrpSpPr/>
              <p:nvPr/>
            </p:nvGrpSpPr>
            <p:grpSpPr>
              <a:xfrm>
                <a:off x="4694072" y="2174563"/>
                <a:ext cx="1613913" cy="474844"/>
                <a:chOff x="4694072" y="2174563"/>
                <a:chExt cx="1613913" cy="474844"/>
              </a:xfrm>
            </p:grpSpPr>
            <p:sp>
              <p:nvSpPr>
                <p:cNvPr id="243" name="Google Shape;243;p27"/>
                <p:cNvSpPr/>
                <p:nvPr/>
              </p:nvSpPr>
              <p:spPr>
                <a:xfrm>
                  <a:off x="5108551" y="2174563"/>
                  <a:ext cx="1199434" cy="474844"/>
                </a:xfrm>
                <a:custGeom>
                  <a:rect b="b" l="l" r="r" t="t"/>
                  <a:pathLst>
                    <a:path extrusionOk="0" h="34353" w="86774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45524" y="2705"/>
                      </a:lnTo>
                      <a:cubicBezTo>
                        <a:pt x="54991" y="2705"/>
                        <a:pt x="63674" y="6195"/>
                        <a:pt x="70545" y="11821"/>
                      </a:cubicBezTo>
                      <a:cubicBezTo>
                        <a:pt x="77415" y="17582"/>
                        <a:pt x="82284" y="25454"/>
                        <a:pt x="84177" y="34353"/>
                      </a:cubicBezTo>
                      <a:lnTo>
                        <a:pt x="86774" y="33920"/>
                      </a:lnTo>
                      <a:cubicBezTo>
                        <a:pt x="84854" y="24345"/>
                        <a:pt x="79579" y="15878"/>
                        <a:pt x="72249" y="9792"/>
                      </a:cubicBezTo>
                      <a:cubicBezTo>
                        <a:pt x="65027" y="3706"/>
                        <a:pt x="55668" y="0"/>
                        <a:pt x="455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7"/>
                <p:cNvSpPr/>
                <p:nvPr/>
              </p:nvSpPr>
              <p:spPr>
                <a:xfrm>
                  <a:off x="4694072" y="2174575"/>
                  <a:ext cx="414612" cy="37424"/>
                </a:xfrm>
                <a:custGeom>
                  <a:rect b="b" l="l" r="r" t="t"/>
                  <a:pathLst>
                    <a:path extrusionOk="0" h="2706" w="143713">
                      <a:moveTo>
                        <a:pt x="0" y="0"/>
                      </a:moveTo>
                      <a:lnTo>
                        <a:pt x="0" y="2705"/>
                      </a:lnTo>
                      <a:lnTo>
                        <a:pt x="143712" y="2705"/>
                      </a:lnTo>
                      <a:lnTo>
                        <a:pt x="1437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245" name="Google Shape;245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46" name="Google Shape;246;p2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88" y="1087425"/>
            <a:ext cx="856503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300" y="2102875"/>
            <a:ext cx="1651400" cy="16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50850"/>
            <a:ext cx="8839199" cy="332533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234150" y="3130150"/>
            <a:ext cx="1528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What problems exist? How will the industry cope up with post COVID regulations?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2215350" y="3130150"/>
            <a:ext cx="152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Travel Anxiety, Lack of Incentives, Interest in using new technology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4196550" y="3130150"/>
            <a:ext cx="152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Three step plan. Marketing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Promotion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Sustenance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6177750" y="3130150"/>
            <a:ext cx="152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Fiances and feasibility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233925" y="990250"/>
            <a:ext cx="8577600" cy="3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of apps. (2021). </a:t>
            </a: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much app developement cost</a:t>
            </a: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Retrieved from https://www.businessofapps.com/app-developers/research/app-development-cost/</a:t>
            </a:r>
            <a:endParaRPr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Buxton. (n.d.). </a:t>
            </a: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Reasons to Consider a Tourism Analysis</a:t>
            </a: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Retrieved from https://www.buxtonco.com/blog/3-reasons-to-consider-a-tourism-analysis</a:t>
            </a:r>
            <a:endParaRPr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Canada, D. (n.d.). </a:t>
            </a: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2019 Tourism fact sheet.</a:t>
            </a:r>
            <a:endParaRPr i="1"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Canada, S. (n.d.). </a:t>
            </a: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Non-resident travellers entering Canada, by country of residence, seasonally adjusted</a:t>
            </a: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Retrieved from https://www150.statcan.gc.ca/t1/tbl1/en/tv.action?pid=2410000601&amp;pickMembers%5B0%5D=1.1&amp;cubeTimeFrame.startMonth=01&amp;cubeTimeFrame.startYear=2018&amp;cubeTimeFrame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.endMonth=11&amp;cubeTimeFrame.e</a:t>
            </a:r>
            <a:endParaRPr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Destination Canada. (2017). </a:t>
            </a: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Breaking through .</a:t>
            </a:r>
            <a:endParaRPr i="1"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Infosys. (n.d.). Role of AI in travel and hospitality industry .</a:t>
            </a:r>
            <a:endParaRPr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MLSDev. (n.d.). </a:t>
            </a: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Development Cost: Understand Your Budget To Build Powerful Apps</a:t>
            </a: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OECD Tourism Trends and Policies 2020. (n.d.). </a:t>
            </a: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Canada -</a:t>
            </a: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Retrieved from tourism in the economy : https://www.oecd-ilibrary.org/sites/2e3a791a-en/index.html?itemId=/content/component/2e3a791a-en</a:t>
            </a:r>
            <a:endParaRPr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Path, U. (n.d.). </a:t>
            </a: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Robotic Process Automation (RPA)</a:t>
            </a: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Retrieved from https://www.uipath.com/rpa/robotic-process-automation</a:t>
            </a:r>
            <a:endParaRPr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Psychiatr, A. J. (2020). </a:t>
            </a: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Public Health Emergency COVID-19 Initiative</a:t>
            </a: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Retrieved from Understanding coronaphobia: https://www.ncbi.nlm.nih.gov/pmc/articles/PMC7474809/</a:t>
            </a:r>
            <a:endParaRPr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RPA In 5 Minutes | What Is RPA - Robotic Process Automation? | RPA Explained | Simplilearn</a:t>
            </a:r>
            <a:r>
              <a:rPr lang="en-GB" sz="310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(2020). [Motion Picture].</a:t>
            </a:r>
            <a:endParaRPr sz="310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GB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IDAL, B. (2019). </a:t>
            </a:r>
            <a:r>
              <a:rPr i="1" lang="en-GB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New Technology and Travel Revolution</a:t>
            </a:r>
            <a:r>
              <a:rPr lang="en-GB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Retrieved from wearemarketing: https://www.wearemarketing.com/blog/tourism-and-technology-how-tech-is-revolutionizing-travel.html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72" name="Google Shape;272;p30"/>
          <p:cNvSpPr txBox="1"/>
          <p:nvPr>
            <p:ph type="title"/>
          </p:nvPr>
        </p:nvSpPr>
        <p:spPr>
          <a:xfrm>
            <a:off x="165075" y="41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References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/>
        </p:nvSpPr>
        <p:spPr>
          <a:xfrm>
            <a:off x="2049900" y="992300"/>
            <a:ext cx="5044200" cy="3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600">
                <a:solidFill>
                  <a:srgbClr val="FFFFFF"/>
                </a:solidFill>
              </a:rPr>
              <a:t>THANK YOU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16550" y="1141150"/>
            <a:ext cx="1719900" cy="3125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7407550" y="1008900"/>
            <a:ext cx="1719900" cy="3125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Executive Summary</a:t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66" name="Google Shape;66;p14"/>
          <p:cNvGraphicFramePr/>
          <p:nvPr/>
        </p:nvGraphicFramePr>
        <p:xfrm>
          <a:off x="501300" y="106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130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Issues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" name="Google Shape;67;p14"/>
          <p:cNvGraphicFramePr/>
          <p:nvPr/>
        </p:nvGraphicFramePr>
        <p:xfrm>
          <a:off x="501300" y="214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13084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Objective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61C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8" name="Google Shape;68;p14"/>
          <p:cNvGraphicFramePr/>
          <p:nvPr/>
        </p:nvGraphicFramePr>
        <p:xfrm>
          <a:off x="501300" y="318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1308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Strategy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9" name="Google Shape;69;p14"/>
          <p:cNvGraphicFramePr/>
          <p:nvPr/>
        </p:nvGraphicFramePr>
        <p:xfrm>
          <a:off x="501300" y="40120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1308475"/>
              </a:tblGrid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Impact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D7E6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0" name="Google Shape;70;p14"/>
          <p:cNvGraphicFramePr/>
          <p:nvPr/>
        </p:nvGraphicFramePr>
        <p:xfrm>
          <a:off x="2550825" y="214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6281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Ho</a:t>
                      </a:r>
                      <a:r>
                        <a:rPr lang="en-GB">
                          <a:solidFill>
                            <a:srgbClr val="FFFFFF"/>
                          </a:solidFill>
                        </a:rPr>
                        <a:t>w</a:t>
                      </a:r>
                      <a:r>
                        <a:rPr lang="en-GB">
                          <a:solidFill>
                            <a:srgbClr val="FFFFFF"/>
                          </a:solidFill>
                        </a:rPr>
                        <a:t> can technology be integrated in the tourism industry to boost the inflow of domestic and international travellers?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382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Google Shape;71;p14"/>
          <p:cNvGraphicFramePr/>
          <p:nvPr/>
        </p:nvGraphicFramePr>
        <p:xfrm>
          <a:off x="2550825" y="3183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6281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Introducing </a:t>
                      </a:r>
                      <a:r>
                        <a:rPr lang="en-GB">
                          <a:solidFill>
                            <a:srgbClr val="FFFFFF"/>
                          </a:solidFill>
                        </a:rPr>
                        <a:t>Three-step MPS strategy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Google Shape;72;p14"/>
          <p:cNvGraphicFramePr/>
          <p:nvPr/>
        </p:nvGraphicFramePr>
        <p:xfrm>
          <a:off x="2550825" y="107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18486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Traveller perceptions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412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Google Shape;73;p14"/>
          <p:cNvGraphicFramePr/>
          <p:nvPr/>
        </p:nvGraphicFramePr>
        <p:xfrm>
          <a:off x="4751700" y="107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18797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Covid regulations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8382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382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382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38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Google Shape;74;p14"/>
          <p:cNvGraphicFramePr/>
          <p:nvPr/>
        </p:nvGraphicFramePr>
        <p:xfrm>
          <a:off x="6983675" y="107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1848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Consolidation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382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pic>
        <p:nvPicPr>
          <p:cNvPr id="75" name="Google Shape;75;p1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graphicFrame>
        <p:nvGraphicFramePr>
          <p:cNvPr id="76" name="Google Shape;76;p14"/>
          <p:cNvGraphicFramePr/>
          <p:nvPr/>
        </p:nvGraphicFramePr>
        <p:xfrm>
          <a:off x="2550825" y="4012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{C48906B3-9889-4495-B74F-4289E5954598}</a:tableStyleId>
              </a:tblPr>
              <a:tblGrid>
                <a:gridCol w="2093825"/>
                <a:gridCol w="2093825"/>
                <a:gridCol w="2093825"/>
              </a:tblGrid>
              <a:tr h="80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Reduction of travel anxiety due to COVID in travellers.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Easier access to tourism in Canada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Less human errors and increase efficiency of the tourism industry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818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Overview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83" name="Google Shape;83;p15"/>
          <p:cNvSpPr/>
          <p:nvPr/>
        </p:nvSpPr>
        <p:spPr>
          <a:xfrm>
            <a:off x="669700" y="1318125"/>
            <a:ext cx="2394700" cy="1477500"/>
          </a:xfrm>
          <a:prstGeom prst="flowChartProcess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CONTRIBUTION OF TRAVEL AND TOURISM TO GDP IN CANADA</a:t>
            </a:r>
            <a:endParaRPr>
              <a:solidFill>
                <a:schemeClr val="lt1"/>
              </a:solidFill>
              <a:highlight>
                <a:srgbClr val="FF00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B45F06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139bn CAD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6471000" y="1283400"/>
            <a:ext cx="2259900" cy="14775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CONTRIBUTION OF TRAVEL AND TOURISM TO EMPLOYMENT IN CANADA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1.59bn jobs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3561550" y="2188300"/>
            <a:ext cx="2394600" cy="1623900"/>
          </a:xfrm>
          <a:prstGeom prst="rect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1ST LEADING SOURCE FOR INTERNATIONAL TOURISTS TO CANADA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UNITED STATES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412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247580" y="12800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3349327" y="13692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349327" y="13692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3349327" y="1367308"/>
            <a:ext cx="891903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4714005" y="12800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4815752" y="13692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4815752" y="13692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4815752" y="1367308"/>
            <a:ext cx="891903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6180430" y="12800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6282177" y="13692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6282177" y="1369293"/>
            <a:ext cx="891903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6282177" y="1367308"/>
            <a:ext cx="891903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1781155" y="1280038"/>
            <a:ext cx="1095440" cy="947759"/>
          </a:xfrm>
          <a:custGeom>
            <a:rect b="b" l="l" r="r" t="t"/>
            <a:pathLst>
              <a:path extrusionOk="0" h="27692" w="32007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1882902" y="1369293"/>
            <a:ext cx="891904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1882902" y="1369293"/>
            <a:ext cx="891904" cy="771226"/>
          </a:xfrm>
          <a:custGeom>
            <a:rect b="b" l="l" r="r" t="t"/>
            <a:pathLst>
              <a:path extrusionOk="0" h="22534" w="26060">
                <a:moveTo>
                  <a:pt x="6501" y="1"/>
                </a:moveTo>
                <a:lnTo>
                  <a:pt x="1" y="11238"/>
                </a:lnTo>
                <a:lnTo>
                  <a:pt x="6501" y="22533"/>
                </a:lnTo>
                <a:lnTo>
                  <a:pt x="19501" y="22533"/>
                </a:lnTo>
                <a:lnTo>
                  <a:pt x="26060" y="11238"/>
                </a:lnTo>
                <a:lnTo>
                  <a:pt x="1950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1882902" y="1367308"/>
            <a:ext cx="891904" cy="773211"/>
          </a:xfrm>
          <a:custGeom>
            <a:rect b="b" l="l" r="r" t="t"/>
            <a:pathLst>
              <a:path extrusionOk="0" h="22592" w="26060">
                <a:moveTo>
                  <a:pt x="18160" y="2420"/>
                </a:moveTo>
                <a:lnTo>
                  <a:pt x="23262" y="11296"/>
                </a:lnTo>
                <a:lnTo>
                  <a:pt x="18160" y="20157"/>
                </a:lnTo>
                <a:lnTo>
                  <a:pt x="7900" y="20157"/>
                </a:lnTo>
                <a:lnTo>
                  <a:pt x="2799" y="11296"/>
                </a:lnTo>
                <a:lnTo>
                  <a:pt x="7900" y="2420"/>
                </a:lnTo>
                <a:close/>
                <a:moveTo>
                  <a:pt x="6501" y="1"/>
                </a:moveTo>
                <a:lnTo>
                  <a:pt x="1" y="11296"/>
                </a:lnTo>
                <a:lnTo>
                  <a:pt x="6501" y="22591"/>
                </a:lnTo>
                <a:lnTo>
                  <a:pt x="19560" y="22591"/>
                </a:lnTo>
                <a:lnTo>
                  <a:pt x="26060" y="11296"/>
                </a:lnTo>
                <a:lnTo>
                  <a:pt x="19560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1638300" y="2915133"/>
            <a:ext cx="13812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 lot of preset attractions already existing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104700" y="2904633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Weather/ Climate (seasonal tourism)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571100" y="2901808"/>
            <a:ext cx="1381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Willingness to invest in long term tech / less travel now due to covid allows time to install these techs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023400" y="2920270"/>
            <a:ext cx="1397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Other countries offering incentives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1638300" y="2586633"/>
            <a:ext cx="139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STRENGTHS</a:t>
            </a:r>
            <a:endParaRPr sz="1600">
              <a:solidFill>
                <a:srgbClr val="42386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3104700" y="25866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WEAKNESSES</a:t>
            </a:r>
            <a:endParaRPr sz="16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2386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4571999" y="25866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OPPORTUNITIES</a:t>
            </a:r>
            <a:endParaRPr sz="1600">
              <a:solidFill>
                <a:srgbClr val="42386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037498" y="2586633"/>
            <a:ext cx="1381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23864"/>
                </a:solidFill>
                <a:latin typeface="Squada One"/>
                <a:ea typeface="Squada One"/>
                <a:cs typeface="Squada One"/>
                <a:sym typeface="Squada One"/>
              </a:rPr>
              <a:t>THREATS</a:t>
            </a:r>
            <a:endParaRPr sz="1600">
              <a:solidFill>
                <a:srgbClr val="423864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936500" y="14658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3402900" y="14658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W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869325" y="14658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O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6335738" y="1465838"/>
            <a:ext cx="784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</a:t>
            </a:r>
            <a:endParaRPr sz="24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>
            <a:off x="3795750" y="2222625"/>
            <a:ext cx="0" cy="282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19" name="Google Shape;119;p16"/>
          <p:cNvCxnSpPr/>
          <p:nvPr/>
        </p:nvCxnSpPr>
        <p:spPr>
          <a:xfrm>
            <a:off x="5262600" y="2222625"/>
            <a:ext cx="0" cy="282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20" name="Google Shape;120;p16"/>
          <p:cNvCxnSpPr/>
          <p:nvPr/>
        </p:nvCxnSpPr>
        <p:spPr>
          <a:xfrm>
            <a:off x="6728025" y="2222625"/>
            <a:ext cx="0" cy="282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21" name="Google Shape;121;p16"/>
          <p:cNvCxnSpPr/>
          <p:nvPr/>
        </p:nvCxnSpPr>
        <p:spPr>
          <a:xfrm>
            <a:off x="2328900" y="2222625"/>
            <a:ext cx="0" cy="282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diamond"/>
          </a:ln>
        </p:spPr>
      </p:cxnSp>
      <p:pic>
        <p:nvPicPr>
          <p:cNvPr id="122" name="Google Shape;122;p1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23" name="Google Shape;123;p1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050" y="1195825"/>
            <a:ext cx="7133900" cy="3349850"/>
          </a:xfrm>
          <a:prstGeom prst="rect">
            <a:avLst/>
          </a:prstGeom>
          <a:noFill/>
          <a:ln cap="flat" cmpd="dbl" w="38100">
            <a:solidFill>
              <a:srgbClr val="CC4125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30" name="Google Shape;130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Analysis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8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36" name="Google Shape;136;p1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Marketing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1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How to best advertise travel and tourism in Canada, providing incentives and removing fear of travel to facilitate increase in the industry.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8" name="Google Shape;138;p1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600" y="2959200"/>
            <a:ext cx="2588400" cy="17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9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45" name="Google Shape;145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Marketing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How to best advertise travel and tourism in Canada, providing incentives and removing fear of travel to facilitate increase in the industry.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" name="Google Shape;147;p19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48" name="Google Shape;148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Promotion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1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How to best steer tourism traffic towards Canada and allow for people to know how to best be safe and have  fun in Canada.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0" name="Google Shape;150;p1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904" y="2959575"/>
            <a:ext cx="2589297" cy="171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0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57" name="Google Shape;157;p2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Sustenance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20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How to best keep up with the new influx of tourist and make sure the new technology can handle the new load pushed onto the industry.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9" name="Google Shape;159;p20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60" name="Google Shape;160;p2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Marketing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20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How to best advertise travel and tourism in Canada, providing incentives and removing fear of travel to facilitate increase in the industry.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" name="Google Shape;162;p20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63" name="Google Shape;163;p2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Promotion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How to best steer tourism traffic towards Canada and allow for people to know how to best be safe and have  fun in Canada.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5" name="Google Shape;165;p2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STEP</a:t>
            </a:r>
            <a:r>
              <a:rPr lang="en-GB">
                <a:solidFill>
                  <a:srgbClr val="000000"/>
                </a:solidFill>
              </a:rPr>
              <a:t> 1: Marketing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focus for short term is advertising. Covid checks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Advanced Analytics to get to know your audience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 data from apps to know about the audience personally, more than just demographics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 the data to know how to get to the audience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 data to help travellers plan so they stay longer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Make varied plans on advertising to these audiences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more paranoid audience -&gt; doctors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more travel enthusiast audience -&gt; Incentives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more youthful audience -&gt; Celebrities and social influencers</a:t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104475" y="0"/>
            <a:ext cx="1039525" cy="8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9525">
              <a:srgbClr val="000000">
                <a:alpha val="1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